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74" r:id="rId5"/>
    <p:sldId id="426" r:id="rId6"/>
    <p:sldId id="448" r:id="rId7"/>
    <p:sldId id="425" r:id="rId8"/>
    <p:sldId id="382" r:id="rId9"/>
    <p:sldId id="383" r:id="rId10"/>
    <p:sldId id="449" r:id="rId11"/>
    <p:sldId id="411" r:id="rId12"/>
    <p:sldId id="385" r:id="rId13"/>
    <p:sldId id="387" r:id="rId14"/>
    <p:sldId id="394" r:id="rId15"/>
    <p:sldId id="450" r:id="rId16"/>
    <p:sldId id="395" r:id="rId17"/>
    <p:sldId id="451" r:id="rId18"/>
    <p:sldId id="396" r:id="rId19"/>
    <p:sldId id="447" r:id="rId20"/>
    <p:sldId id="412" r:id="rId21"/>
    <p:sldId id="397" r:id="rId22"/>
    <p:sldId id="398" r:id="rId23"/>
    <p:sldId id="402" r:id="rId24"/>
    <p:sldId id="403" r:id="rId25"/>
    <p:sldId id="406" r:id="rId26"/>
    <p:sldId id="452" r:id="rId27"/>
    <p:sldId id="405" r:id="rId28"/>
    <p:sldId id="407" r:id="rId29"/>
    <p:sldId id="453" r:id="rId30"/>
    <p:sldId id="414" r:id="rId31"/>
    <p:sldId id="413" r:id="rId32"/>
    <p:sldId id="410" r:id="rId33"/>
  </p:sldIdLst>
  <p:sldSz cx="12192000" cy="6858000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D8E8"/>
    <a:srgbClr val="2B586A"/>
    <a:srgbClr val="BDBDBD"/>
    <a:srgbClr val="BFBFBF"/>
    <a:srgbClr val="B4B5B8"/>
    <a:srgbClr val="4F666F"/>
    <a:srgbClr val="E9EDF4"/>
    <a:srgbClr val="DD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26" y="312"/>
      </p:cViewPr>
      <p:guideLst>
        <p:guide orient="horz" pos="2159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tags" Target="tags/tag13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81A5F-87E4-49F5-B3CB-EF4724FD407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zt\工作\2021-2022-1\logo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3905" y="0"/>
            <a:ext cx="2858413" cy="54868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照片\微信图片_20201102154420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52" y="-519"/>
            <a:ext cx="12190413" cy="685852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953" y="0"/>
            <a:ext cx="12190413" cy="68580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9" y="1484784"/>
            <a:ext cx="12192000" cy="3888432"/>
          </a:xfrm>
          <a:prstGeom prst="rect">
            <a:avLst/>
          </a:prstGeom>
          <a:solidFill>
            <a:srgbClr val="2B586A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205273" y="1988840"/>
            <a:ext cx="9784080" cy="219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200"/>
              </a:lnSpc>
            </a:pPr>
            <a:r>
              <a:rPr lang="zh-CN" altLang="en-US" sz="5400" b="1" dirty="0">
                <a:solidFill>
                  <a:srgbClr val="F2B245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北京科技大学教学质量管理平台</a:t>
            </a:r>
            <a:endParaRPr lang="zh-CN" altLang="en-US" sz="5400" b="1" dirty="0">
              <a:solidFill>
                <a:srgbClr val="F2B245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ts val="8200"/>
              </a:lnSpc>
            </a:pPr>
            <a:r>
              <a:rPr lang="zh-CN" altLang="en-US" sz="5400" b="1" dirty="0">
                <a:solidFill>
                  <a:srgbClr val="F2B245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院级管理员使用手册</a:t>
            </a:r>
            <a:endParaRPr lang="zh-CN" altLang="en-US" sz="5400" b="1" dirty="0">
              <a:solidFill>
                <a:srgbClr val="F2B245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13"/>
          <p:cNvSpPr txBox="1"/>
          <p:nvPr/>
        </p:nvSpPr>
        <p:spPr>
          <a:xfrm>
            <a:off x="2928779" y="4581128"/>
            <a:ext cx="63347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教学质量科</a:t>
            </a:r>
            <a:r>
              <a:rPr lang="en-US" alt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电话：</a:t>
            </a:r>
            <a:r>
              <a:rPr lang="en-US" alt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010-62334555</a:t>
            </a:r>
            <a:endParaRPr lang="en-US" altLang="zh-CN" sz="2800" b="1" dirty="0">
              <a:solidFill>
                <a:srgbClr val="CCCCC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5" descr="E:\zt\工作\2018-2019-2\05 2019毕业生满意度调查\05 封面\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351" y="5822160"/>
            <a:ext cx="4222999" cy="8107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03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如何设置问卷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69507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为例（领导评价操作方法同下）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5525" y="2012315"/>
            <a:ext cx="10508615" cy="3148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/>
          <p:cNvSpPr/>
          <p:nvPr/>
        </p:nvSpPr>
        <p:spPr>
          <a:xfrm>
            <a:off x="9657715" y="1882775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210560" y="2485390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074795" y="2485390"/>
            <a:ext cx="41783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029200" y="2485390"/>
            <a:ext cx="287718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282575" y="5920105"/>
            <a:ext cx="17430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教学调查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700530" y="1515110"/>
            <a:ext cx="193865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督导评价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右箭头 25"/>
          <p:cNvSpPr/>
          <p:nvPr/>
        </p:nvSpPr>
        <p:spPr>
          <a:xfrm rot="16200000">
            <a:off x="160020" y="4813300"/>
            <a:ext cx="2040890" cy="16954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024890" y="3545840"/>
            <a:ext cx="676275" cy="2698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783715" y="3545840"/>
            <a:ext cx="440055" cy="16319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 rot="5400000">
            <a:off x="1757680" y="2426970"/>
            <a:ext cx="91503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988820" y="5917565"/>
            <a:ext cx="18789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模板管理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01165" y="3069590"/>
            <a:ext cx="522605" cy="1809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2382520" y="3651885"/>
            <a:ext cx="9135745" cy="1154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382520" y="3251200"/>
            <a:ext cx="495935" cy="2298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右箭头 23"/>
          <p:cNvSpPr/>
          <p:nvPr/>
        </p:nvSpPr>
        <p:spPr>
          <a:xfrm rot="16200000">
            <a:off x="1185545" y="4806315"/>
            <a:ext cx="2043430" cy="1854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2748280" y="5471160"/>
            <a:ext cx="35058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创建模版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，根据需要设置问卷</a:t>
            </a:r>
            <a:endParaRPr lang="en-US" alt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5" name="右箭头 34"/>
          <p:cNvSpPr/>
          <p:nvPr/>
        </p:nvSpPr>
        <p:spPr>
          <a:xfrm rot="16200000">
            <a:off x="1798320" y="4391025"/>
            <a:ext cx="199009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1096625" y="2037715"/>
            <a:ext cx="421640" cy="19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/>
        </p:nvPicPr>
        <p:blipFill>
          <a:blip r:embed="rId1"/>
          <a:stretch>
            <a:fillRect/>
          </a:stretch>
        </p:blipFill>
        <p:spPr>
          <a:xfrm>
            <a:off x="821690" y="1640840"/>
            <a:ext cx="10807700" cy="3758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03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如何设置问卷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651" y="760184"/>
            <a:ext cx="4475574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160905" y="5587365"/>
            <a:ext cx="8129270" cy="920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fontAlgn="auto"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填写</a:t>
            </a:r>
            <a:r>
              <a:rPr lang="zh-CN" sz="1600" b="1" dirty="0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模板名称</a:t>
            </a:r>
            <a:r>
              <a:rPr 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，选择问卷的</a:t>
            </a:r>
            <a:r>
              <a:rPr lang="zh-CN" sz="1600" b="1" dirty="0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适用课程类型</a:t>
            </a:r>
            <a:r>
              <a:rPr 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，建议选择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“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全部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”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1600" dirty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（课程类型与问卷的对应关系见 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如何发布任务</a:t>
            </a:r>
            <a:r>
              <a:rPr lang="zh-CN" altLang="en-US" sz="16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zh-CN" altLang="en-US" sz="1600" dirty="0">
              <a:solidFill>
                <a:schemeClr val="tx1"/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263515" y="2086610"/>
            <a:ext cx="1971675" cy="28644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右箭头 28"/>
          <p:cNvSpPr/>
          <p:nvPr/>
        </p:nvSpPr>
        <p:spPr>
          <a:xfrm rot="16200000">
            <a:off x="5988050" y="5166360"/>
            <a:ext cx="47498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1210290" y="1724660"/>
            <a:ext cx="386080" cy="16319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rcRect b="2537"/>
          <a:stretch>
            <a:fillRect/>
          </a:stretch>
        </p:blipFill>
        <p:spPr>
          <a:xfrm>
            <a:off x="729615" y="2012315"/>
            <a:ext cx="10948670" cy="30397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7" name="矩形 16"/>
          <p:cNvSpPr/>
          <p:nvPr/>
        </p:nvSpPr>
        <p:spPr>
          <a:xfrm>
            <a:off x="9743440" y="1433830"/>
            <a:ext cx="35242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0235565" y="2767965"/>
            <a:ext cx="1442085" cy="151638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 rot="16200000">
            <a:off x="9408160" y="5097145"/>
            <a:ext cx="163385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950325" y="2085340"/>
            <a:ext cx="577215" cy="20955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7409815" y="1007155"/>
            <a:ext cx="21177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选择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计分问卷</a:t>
            </a:r>
            <a:endParaRPr lang="zh-CN" altLang="en-US" sz="1600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300845" y="3559175"/>
            <a:ext cx="662305" cy="21653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右箭头 19"/>
          <p:cNvSpPr/>
          <p:nvPr/>
        </p:nvSpPr>
        <p:spPr>
          <a:xfrm rot="16200000">
            <a:off x="8827135" y="4580890"/>
            <a:ext cx="1796415" cy="1866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903085" y="5573395"/>
            <a:ext cx="31184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此处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设置表头需要显示的字段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0277475" y="2085340"/>
            <a:ext cx="1265555" cy="20955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9631997" y="915692"/>
            <a:ext cx="23812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预览问卷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，注意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保存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5" name="右箭头 34"/>
          <p:cNvSpPr/>
          <p:nvPr/>
        </p:nvSpPr>
        <p:spPr>
          <a:xfrm rot="5400000">
            <a:off x="10695940" y="1609090"/>
            <a:ext cx="52133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03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如何设置问卷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48015" y="6080760"/>
            <a:ext cx="39439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查看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通用题型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，根据需要添加对应题型</a:t>
            </a:r>
            <a:endParaRPr lang="zh-CN" altLang="en-US" sz="16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右箭头 7"/>
          <p:cNvSpPr/>
          <p:nvPr/>
        </p:nvSpPr>
        <p:spPr>
          <a:xfrm rot="5400000">
            <a:off x="8954770" y="1609090"/>
            <a:ext cx="52133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78870"/>
            <a:chOff x="5793808" y="997277"/>
            <a:chExt cx="7004483" cy="1078870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</a:rPr>
                <a:t>如何发布任务</a:t>
              </a:r>
              <a:endParaRPr lang="zh-CN" altLang="en-US" sz="36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04.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4890" y="1989455"/>
            <a:ext cx="10473055" cy="30454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696468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为例（领导评价操作方法同下）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498090" y="5191125"/>
            <a:ext cx="16776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创建任务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右箭头 15"/>
          <p:cNvSpPr/>
          <p:nvPr/>
        </p:nvSpPr>
        <p:spPr>
          <a:xfrm rot="5400000">
            <a:off x="5855335" y="1967230"/>
            <a:ext cx="48260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5258435" y="1402715"/>
            <a:ext cx="4599940" cy="329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05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设置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任务名称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（具体命名方式见下页）</a:t>
            </a:r>
            <a:endParaRPr lang="zh-CN" altLang="en-US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73370" y="2629535"/>
            <a:ext cx="1725930" cy="26416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1342390" y="1402715"/>
            <a:ext cx="165925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督导评价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右箭头 25"/>
          <p:cNvSpPr/>
          <p:nvPr/>
        </p:nvSpPr>
        <p:spPr>
          <a:xfrm rot="16200000">
            <a:off x="1098550" y="4415155"/>
            <a:ext cx="215265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706245" y="3065780"/>
            <a:ext cx="558165" cy="1339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988820" y="5580380"/>
            <a:ext cx="18884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任务管理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01165" y="3217545"/>
            <a:ext cx="563245" cy="11684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右箭头 23"/>
          <p:cNvSpPr/>
          <p:nvPr/>
        </p:nvSpPr>
        <p:spPr>
          <a:xfrm rot="5400000">
            <a:off x="1550035" y="2339340"/>
            <a:ext cx="1242695" cy="1866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405380" y="3413760"/>
            <a:ext cx="416560" cy="14986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右箭头 28"/>
          <p:cNvSpPr/>
          <p:nvPr/>
        </p:nvSpPr>
        <p:spPr>
          <a:xfrm rot="16200000">
            <a:off x="1946275" y="4327525"/>
            <a:ext cx="1565910" cy="1612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45745" y="5580380"/>
            <a:ext cx="174307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教学调查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 rot="16200000">
            <a:off x="302895" y="4615815"/>
            <a:ext cx="1755140" cy="16954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24890" y="3495675"/>
            <a:ext cx="676275" cy="26987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0956925" y="2032635"/>
            <a:ext cx="488315" cy="150495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3" name="矩形 2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24"/>
          <p:cNvSpPr txBox="1"/>
          <p:nvPr/>
        </p:nvSpPr>
        <p:spPr>
          <a:xfrm>
            <a:off x="245745" y="760095"/>
            <a:ext cx="696468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任务命名方式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15822" y="1338177"/>
            <a:ext cx="846155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常规听课（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xx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助课考察（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xx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授课考察（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xx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4.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领导干部听查课（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xx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zh-CN" altLang="en-US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5800" y="3829050"/>
            <a:ext cx="10344150" cy="2571750"/>
          </a:xfrm>
          <a:prstGeom prst="rect">
            <a:avLst/>
          </a:prstGeom>
          <a:solidFill>
            <a:srgbClr val="D0D8E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482547" y="3887373"/>
            <a:ext cx="8461553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常规听课（能源与环境工程学院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助课考察（能源与环境工程学院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授课考察（能源与环境工程学院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en-US" altLang="zh-CN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领导干部听查课（能源与环境工程学院 </a:t>
            </a:r>
            <a:r>
              <a:rPr lang="en-US" altLang="zh-CN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2026-2027-1</a:t>
            </a:r>
            <a:r>
              <a:rPr lang="zh-CN" altLang="en-US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76425" y="397581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</a:rPr>
              <a:t>例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395" y="1832610"/>
            <a:ext cx="10848975" cy="4032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70"/>
          <p:cNvSpPr txBox="1"/>
          <p:nvPr/>
        </p:nvSpPr>
        <p:spPr>
          <a:xfrm>
            <a:off x="28229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第一步：选择范围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164455" y="3627120"/>
            <a:ext cx="2134235" cy="21856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1434465" y="1435100"/>
            <a:ext cx="20916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选择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评价到教学班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6" name="右箭头 25"/>
          <p:cNvSpPr/>
          <p:nvPr/>
        </p:nvSpPr>
        <p:spPr>
          <a:xfrm rot="5400000">
            <a:off x="1722755" y="2472055"/>
            <a:ext cx="151447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590867" y="6121400"/>
            <a:ext cx="36080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+ </a:t>
            </a:r>
            <a:r>
              <a:rPr lang="zh-CN" altLang="en-US" sz="1600" dirty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号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，添加评价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课程类型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079750" y="2364740"/>
            <a:ext cx="565150" cy="1962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右箭头 6"/>
          <p:cNvSpPr/>
          <p:nvPr/>
        </p:nvSpPr>
        <p:spPr>
          <a:xfrm rot="16200000">
            <a:off x="1289050" y="5278120"/>
            <a:ext cx="148145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870075" y="3342640"/>
            <a:ext cx="760730" cy="2806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5389879" y="6072664"/>
            <a:ext cx="308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勾选</a:t>
            </a:r>
            <a:r>
              <a:rPr 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课程类型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各问卷对应课程类型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见下页）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右箭头 20"/>
          <p:cNvSpPr/>
          <p:nvPr/>
        </p:nvSpPr>
        <p:spPr>
          <a:xfrm rot="16200000">
            <a:off x="6111875" y="5899150"/>
            <a:ext cx="23812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8476615" y="4374515"/>
            <a:ext cx="572770" cy="1962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 rot="16200000">
            <a:off x="8022590" y="5278120"/>
            <a:ext cx="148145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8476614" y="6149609"/>
            <a:ext cx="36652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引用模板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，选择已创建的问卷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04670" y="4374515"/>
            <a:ext cx="632460" cy="20193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69507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课程类型与问卷模板的对应关系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657715" y="1882775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210560" y="2485390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074795" y="2485390"/>
            <a:ext cx="41783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029200" y="2485390"/>
            <a:ext cx="287718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1096625" y="2037715"/>
            <a:ext cx="421640" cy="19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表格 8"/>
          <p:cNvGraphicFramePr/>
          <p:nvPr>
            <p:custDataLst>
              <p:tags r:id="rId1"/>
            </p:custDataLst>
          </p:nvPr>
        </p:nvGraphicFramePr>
        <p:xfrm>
          <a:off x="851534" y="1837055"/>
          <a:ext cx="10489566" cy="4723199"/>
        </p:xfrm>
        <a:graphic>
          <a:graphicData uri="http://schemas.openxmlformats.org/drawingml/2006/table">
            <a:tbl>
              <a:tblPr/>
              <a:tblGrid>
                <a:gridCol w="1824990"/>
                <a:gridCol w="3929380"/>
                <a:gridCol w="4735196"/>
              </a:tblGrid>
              <a:tr h="692203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任务</a:t>
                      </a:r>
                      <a:endParaRPr lang="zh-CN" altLang="en-US" sz="1400" b="1" i="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400" b="1" i="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课程类型</a:t>
                      </a:r>
                      <a:endParaRPr lang="zh-CN" altLang="en-US" sz="1400" b="1" i="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1" i="0" dirty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问卷模板名称</a:t>
                      </a:r>
                      <a:endParaRPr lang="zh-CN" altLang="en-US" sz="1400" b="1" i="0" dirty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319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1.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常规听课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思政课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常规听课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本科督导课堂教学质量评价表（思政课）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2205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公共课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⊕体育课（可选）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常规听课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本科督导课堂教学质量评价表（公共课）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专业课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常规听课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本科督导课堂教学质量评价表（专业课：必修、选修）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实验课（可选）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常规听课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本科督导课堂教学质量评价表（实验课）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2.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助课考察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公共课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助课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本科督导课堂教学质量评价表（公共课）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助课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本科督导课堂教学质量评价表（专业课：必修、选修）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授课考察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公共课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授课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本科督导课堂教学质量评价表（公共课）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授课</a:t>
                      </a:r>
                      <a:r>
                        <a:rPr lang="en-US" altLang="zh-CN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-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本科督导课堂教学质量评价表（专业课：必修、选修）</a:t>
                      </a:r>
                      <a:endParaRPr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4.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领导干部听查课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algn="l" fontAlgn="ctr">
                        <a:buNone/>
                      </a:pP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公共课 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专业课 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实验课（可选）</a:t>
                      </a: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⊕体育课（可选）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北京科技大学干部听查课记录表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03199">
                <a:tc vMerge="1"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l" fontAlgn="ctr">
                        <a:buNone/>
                      </a:pP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⊕</a:t>
                      </a:r>
                      <a:r>
                        <a:rPr lang="en-US" altLang="zh-CN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1200" b="0" i="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思政课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altLang="en-US" sz="1200" dirty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北京科技大学干部听查课记录表（思政课）</a:t>
                      </a:r>
                      <a:endParaRPr lang="zh-CN" altLang="en-US" sz="1200" b="0" i="0" dirty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28700" y="1391920"/>
            <a:ext cx="8461375" cy="3663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fontAlgn="auto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请按照下列对应关系为任务中不同类型的课程匹配问卷模板。</a:t>
            </a:r>
            <a:endParaRPr lang="zh-CN" b="1" dirty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3" name="文本框 12"/>
          <p:cNvSpPr txBox="1"/>
          <p:nvPr/>
        </p:nvSpPr>
        <p:spPr>
          <a:xfrm>
            <a:off x="1343025" y="6142989"/>
            <a:ext cx="9182100" cy="33656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2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注：教学质量管理平台中课程类型主要为：</a:t>
            </a:r>
            <a:r>
              <a:rPr lang="zh-CN" altLang="en-US" sz="1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专业课、公共课、实验课、思政课</a:t>
            </a:r>
            <a:r>
              <a:rPr lang="zh-CN" altLang="en-US" sz="12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zh-CN" sz="12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对应教务管理系统中课程类型如上，供参考。</a:t>
            </a:r>
            <a:endParaRPr lang="zh-CN" sz="12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24"/>
          <p:cNvSpPr txBox="1"/>
          <p:nvPr/>
        </p:nvSpPr>
        <p:spPr>
          <a:xfrm>
            <a:off x="245651" y="760184"/>
            <a:ext cx="4475574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各课程类型对应内容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202690" y="1338580"/>
          <a:ext cx="9860915" cy="4721225"/>
        </p:xfrm>
        <a:graphic>
          <a:graphicData uri="http://schemas.openxmlformats.org/drawingml/2006/table">
            <a:tbl>
              <a:tblPr/>
              <a:tblGrid>
                <a:gridCol w="795020"/>
                <a:gridCol w="1887220"/>
                <a:gridCol w="691515"/>
                <a:gridCol w="2360930"/>
                <a:gridCol w="4126230"/>
              </a:tblGrid>
              <a:tr h="519430"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专业课</a:t>
                      </a:r>
                      <a:endParaRPr lang="zh-CN" altLang="en-US" sz="1400" b="1" i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公共课</a:t>
                      </a:r>
                      <a:endParaRPr lang="zh-CN" altLang="en-US" sz="1400" b="1" i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实验课</a:t>
                      </a:r>
                      <a:endParaRPr lang="zh-CN" altLang="en-US" sz="1400" b="1" i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体育课</a:t>
                      </a:r>
                      <a:endParaRPr lang="zh-CN" altLang="en-US" sz="1400" b="1" i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400" b="1" i="0">
                          <a:solidFill>
                            <a:srgbClr val="C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思政课</a:t>
                      </a:r>
                      <a:endParaRPr lang="zh-CN" altLang="en-US" sz="1400" b="1" i="0">
                        <a:solidFill>
                          <a:srgbClr val="C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学科平台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基础实习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体育部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习近平新时代中国特色社会主义思想概论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专业核心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人文素养（素质拓展）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专业实习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学科平台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体育学院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中国近现代史纲要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专业拓展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科学素养（素质拓展）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实验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人文素养（素质拓展）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体育学院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马克思主义基本原理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创新创业（素质拓展）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创新创业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毛泽东思想和中国特色社会主义理论体系概论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创新创业课程（素质拓展）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思想道德与法制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外语（素质拓展）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美育（素质拓展）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3215"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b"/>
                      <a:endParaRPr sz="1200" b="0" i="0">
                        <a:solidFill>
                          <a:srgbClr val="000000"/>
                        </a:solidFill>
                        <a:latin typeface="等线" panose="02010600030101010101" charset="-122"/>
                        <a:ea typeface="等线" panose="02010600030101010101" charset="-122"/>
                      </a:endParaRPr>
                    </a:p>
                  </a:txBody>
                  <a:tcPr marL="9842" marR="9842" marT="9842" marB="0" anchor="b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endParaRPr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通识课程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-《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形势与政策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8》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861" y="1252855"/>
            <a:ext cx="8327390" cy="45121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9" name="矩形 18"/>
          <p:cNvSpPr/>
          <p:nvPr/>
        </p:nvSpPr>
        <p:spPr>
          <a:xfrm>
            <a:off x="2207260" y="1989455"/>
            <a:ext cx="1597025" cy="276606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710055" y="5990748"/>
            <a:ext cx="4461510" cy="418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选择</a:t>
            </a:r>
            <a:r>
              <a:rPr 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课程类型</a:t>
            </a:r>
            <a:r>
              <a:rPr 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对应的问卷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 rot="16200000">
            <a:off x="2443800" y="5307331"/>
            <a:ext cx="1173162" cy="21240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6532245" y="6058058"/>
            <a:ext cx="257238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引用模板创建问卷</a:t>
            </a:r>
            <a:endParaRPr lang="zh-CN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右箭头 20"/>
          <p:cNvSpPr/>
          <p:nvPr/>
        </p:nvSpPr>
        <p:spPr>
          <a:xfrm rot="16200000">
            <a:off x="6746558" y="5827971"/>
            <a:ext cx="18097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6171565" y="5578199"/>
            <a:ext cx="1330960" cy="18986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第一步：选择范围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78870"/>
            <a:chOff x="5793808" y="997277"/>
            <a:chExt cx="7004483" cy="1078870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</a:rPr>
                <a:t>登 录</a:t>
              </a:r>
              <a:endParaRPr lang="zh-CN" altLang="en-US" sz="36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01.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245" y="1613535"/>
            <a:ext cx="11115675" cy="32943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9" name="矩形 8"/>
          <p:cNvSpPr/>
          <p:nvPr/>
        </p:nvSpPr>
        <p:spPr>
          <a:xfrm>
            <a:off x="1530350" y="4061460"/>
            <a:ext cx="9052560" cy="45847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 rot="16200000">
            <a:off x="5795010" y="4783455"/>
            <a:ext cx="60007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530985" y="5168900"/>
            <a:ext cx="93827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注意：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务必参照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课程类型与已发布问卷对应关系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课程类型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引用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评价问卷时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应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一一对应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涉及多个课程类型可在一个任务中添加多条数据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，如图：</a:t>
            </a:r>
            <a:endParaRPr lang="zh-CN" altLang="en-US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专业课引用问卷为：北京科技大学本科督导课堂教学质量评价表（专业课：必修、选修）</a:t>
            </a:r>
            <a:endParaRPr lang="zh-CN" altLang="en-US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</a:pPr>
            <a:r>
              <a:rPr lang="zh-CN" altLang="en-US" sz="14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公共课引用问卷为：北京科技大学本科督导课堂教学质量评价表（公共课）</a:t>
            </a:r>
            <a:endParaRPr lang="zh-CN" altLang="en-US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第一步：选择范围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grpSp>
        <p:nvGrpSpPr>
          <p:cNvPr id="11" name="组合 10"/>
          <p:cNvGrpSpPr/>
          <p:nvPr/>
        </p:nvGrpSpPr>
        <p:grpSpPr>
          <a:xfrm>
            <a:off x="915035" y="1656080"/>
            <a:ext cx="10362565" cy="4116070"/>
            <a:chOff x="2161" y="2668"/>
            <a:chExt cx="16319" cy="648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61" y="2668"/>
              <a:ext cx="16319" cy="546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矩形 18"/>
            <p:cNvSpPr/>
            <p:nvPr/>
          </p:nvSpPr>
          <p:spPr>
            <a:xfrm>
              <a:off x="3596" y="4326"/>
              <a:ext cx="765" cy="24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2817" y="8610"/>
              <a:ext cx="3543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01 </a:t>
              </a:r>
              <a:r>
                <a:rPr lang="zh-CN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点击</a:t>
              </a:r>
              <a:r>
                <a:rPr lang="zh-CN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添加督导</a:t>
              </a:r>
              <a:r>
                <a:rPr lang="en-US" altLang="zh-CN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/</a:t>
              </a:r>
              <a:r>
                <a:rPr lang="zh-CN" altLang="en-US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领导</a:t>
              </a:r>
              <a:endParaRPr 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右箭头 6"/>
            <p:cNvSpPr/>
            <p:nvPr/>
          </p:nvSpPr>
          <p:spPr>
            <a:xfrm rot="16200000">
              <a:off x="2040" y="6609"/>
              <a:ext cx="3733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145" y="8617"/>
              <a:ext cx="7650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02 </a:t>
              </a:r>
              <a:r>
                <a:rPr lang="zh-CN" altLang="en-US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勾选</a:t>
              </a:r>
              <a:r>
                <a:rPr lang="zh-CN" altLang="en-US" sz="1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参与任务</a:t>
              </a:r>
              <a:r>
                <a:rPr lang="zh-CN" altLang="en-US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的 院级督导</a:t>
              </a:r>
              <a:r>
                <a:rPr lang="en-US" altLang="zh-CN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/</a:t>
              </a:r>
              <a:r>
                <a:rPr lang="zh-CN" altLang="en-US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学院领导</a:t>
              </a:r>
              <a:endPara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1" name="右箭头 20"/>
            <p:cNvSpPr/>
            <p:nvPr/>
          </p:nvSpPr>
          <p:spPr>
            <a:xfrm rot="16200000">
              <a:off x="10080" y="8241"/>
              <a:ext cx="478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8156" y="5399"/>
              <a:ext cx="4558" cy="273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8406" y="5607"/>
              <a:ext cx="2634" cy="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8573" y="4801"/>
              <a:ext cx="933" cy="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24"/>
          <p:cNvSpPr txBox="1"/>
          <p:nvPr/>
        </p:nvSpPr>
        <p:spPr>
          <a:xfrm>
            <a:off x="245745" y="760095"/>
            <a:ext cx="4469130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第二步：选择督导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领导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09515" y="4457065"/>
            <a:ext cx="1755140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208905" y="3793490"/>
            <a:ext cx="59690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915035" y="5902325"/>
            <a:ext cx="105664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如老师为新任督导或领导，需在发布任务前在系统中先对其进行身份添加（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具体操作请看 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02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如何添加院级各类人员信息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）</a:t>
            </a:r>
            <a:endParaRPr lang="zh-CN" altLang="en-US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2320" y="1908810"/>
            <a:ext cx="10627360" cy="2787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第三步：评价设置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8608695" y="4968875"/>
            <a:ext cx="30676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设置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，可对督导听课次数、推荐优先听课内容进行操作</a:t>
            </a:r>
            <a:endParaRPr 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9799320" y="3449320"/>
            <a:ext cx="784225" cy="21844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141345" y="2588260"/>
            <a:ext cx="1305560" cy="755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 rot="16200000">
            <a:off x="9561830" y="4242435"/>
            <a:ext cx="116205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704975" y="3541395"/>
            <a:ext cx="174371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00" y="1470660"/>
            <a:ext cx="8737600" cy="50399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第四步：发布完成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右箭头 28"/>
          <p:cNvSpPr/>
          <p:nvPr/>
        </p:nvSpPr>
        <p:spPr>
          <a:xfrm rot="5400000">
            <a:off x="5307965" y="1630680"/>
            <a:ext cx="102108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84270" y="868045"/>
            <a:ext cx="50609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设置允许被评者查看结果</a:t>
            </a:r>
            <a:r>
              <a:rPr lang="zh-CN" sz="16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（匿名结果）</a:t>
            </a:r>
            <a:endParaRPr lang="zh-CN" sz="1600" b="1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968875" y="2272665"/>
            <a:ext cx="2044065" cy="26479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146935" y="5437505"/>
            <a:ext cx="4866640" cy="82740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44145" y="5614035"/>
            <a:ext cx="1690370" cy="787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注意设置任务时间</a:t>
            </a:r>
            <a:endParaRPr lang="en-US" altLang="zh-CN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右箭头 10"/>
          <p:cNvSpPr/>
          <p:nvPr/>
        </p:nvSpPr>
        <p:spPr>
          <a:xfrm>
            <a:off x="1834515" y="5821045"/>
            <a:ext cx="31242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1834515" y="3091815"/>
            <a:ext cx="31242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146935" y="2643505"/>
            <a:ext cx="4866005" cy="268795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90805" y="2620010"/>
            <a:ext cx="17437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评价及推送设置</a:t>
            </a:r>
            <a:r>
              <a:rPr 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，可根据需求做调整</a:t>
            </a:r>
            <a:endParaRPr 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980295" y="6197600"/>
            <a:ext cx="530860" cy="2736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 rot="7980000">
            <a:off x="10342880" y="5939790"/>
            <a:ext cx="31242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0668000" y="5434965"/>
            <a:ext cx="15944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提交</a:t>
            </a:r>
            <a:r>
              <a:rPr 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，任务发布成功</a:t>
            </a:r>
            <a:endParaRPr 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04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如何发布任务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78870"/>
            <a:chOff x="5793808" y="997277"/>
            <a:chExt cx="7004483" cy="1078870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</a:rPr>
                <a:t>如何分配听课</a:t>
              </a:r>
              <a:endParaRPr lang="zh-CN" altLang="en-US" sz="36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05.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110" y="1445895"/>
            <a:ext cx="11656695" cy="3076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4" y="760095"/>
            <a:ext cx="7416073" cy="499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为例（领导评价操作方法同下）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66445" y="4702810"/>
            <a:ext cx="1884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返回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任务管理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 rot="16200000">
            <a:off x="654050" y="3627120"/>
            <a:ext cx="197993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0309225" y="3176270"/>
            <a:ext cx="381635" cy="13462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05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如何分配听课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709785" y="1445895"/>
            <a:ext cx="271780" cy="149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 rot="16200000">
            <a:off x="9839960" y="3957955"/>
            <a:ext cx="132016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8080375" y="4703445"/>
            <a:ext cx="39484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分配听课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，指定督导听评特定课程</a:t>
            </a:r>
            <a:endParaRPr 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64590" y="2491105"/>
            <a:ext cx="465455" cy="1708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1057275"/>
            <a:ext cx="11470640" cy="27819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3" name="右箭头 12"/>
          <p:cNvSpPr/>
          <p:nvPr/>
        </p:nvSpPr>
        <p:spPr>
          <a:xfrm rot="16200000">
            <a:off x="217170" y="3106420"/>
            <a:ext cx="195199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335915" y="4285615"/>
            <a:ext cx="16776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批量分配</a:t>
            </a:r>
            <a:endParaRPr lang="zh-CN" altLang="en-US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922655" y="1926590"/>
            <a:ext cx="540385" cy="21399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9378950" y="4285615"/>
            <a:ext cx="24765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提交</a:t>
            </a:r>
            <a:r>
              <a:rPr 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，操作成功</a:t>
            </a:r>
            <a:endParaRPr lang="zh-CN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05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如何分配听课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868660" y="1556385"/>
            <a:ext cx="717550" cy="21272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904615" y="4285615"/>
            <a:ext cx="506476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02 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点击下载模板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，写入对应信息，导入分配听课内容</a:t>
            </a:r>
            <a:endParaRPr lang="zh-CN" altLang="en-US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右箭头 7"/>
          <p:cNvSpPr/>
          <p:nvPr/>
        </p:nvSpPr>
        <p:spPr>
          <a:xfrm rot="16200000">
            <a:off x="5205730" y="3016885"/>
            <a:ext cx="213296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20435" y="1821815"/>
            <a:ext cx="522605" cy="21399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 rot="16200000">
            <a:off x="10011410" y="2910205"/>
            <a:ext cx="234759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530985" y="5168900"/>
            <a:ext cx="91954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注意：助课考察在分配任务时，需使用助课教师的指导教师信息进行分配，并提醒专家在填写问卷时，</a:t>
            </a:r>
            <a:endParaRPr lang="zh-CN" altLang="en-US" sz="16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    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同时填写指导教师姓名与助课教师姓名。</a:t>
            </a:r>
            <a:endParaRPr lang="zh-CN" altLang="en-US" sz="14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78870"/>
            <a:chOff x="5793808" y="997277"/>
            <a:chExt cx="7004483" cy="1078870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</a:rPr>
                <a:t>如何查看听课结果</a:t>
              </a:r>
              <a:endParaRPr lang="zh-CN" altLang="en-US" sz="36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06.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915" y="2216785"/>
            <a:ext cx="11656695" cy="312293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44691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查看指定任务听课情况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0250" y="5473700"/>
            <a:ext cx="18846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返回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任务管理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右箭头 6"/>
          <p:cNvSpPr/>
          <p:nvPr/>
        </p:nvSpPr>
        <p:spPr>
          <a:xfrm rot="16200000">
            <a:off x="755650" y="4535805"/>
            <a:ext cx="170497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9746615" y="4081780"/>
            <a:ext cx="259080" cy="13462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9673590" y="2216785"/>
            <a:ext cx="271780" cy="1498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>
            <p:custDataLst>
              <p:tags r:id="rId4"/>
            </p:custDataLst>
          </p:nvPr>
        </p:nvSpPr>
        <p:spPr>
          <a:xfrm rot="16200000">
            <a:off x="9381490" y="4849495"/>
            <a:ext cx="1076325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8044180" y="5474335"/>
            <a:ext cx="39484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任务详情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，可查看督导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已听课情况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28395" y="3475990"/>
            <a:ext cx="525780" cy="17081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06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如何查看听课结果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右箭头 28"/>
          <p:cNvSpPr/>
          <p:nvPr>
            <p:custDataLst>
              <p:tags r:id="rId6"/>
            </p:custDataLst>
          </p:nvPr>
        </p:nvSpPr>
        <p:spPr>
          <a:xfrm rot="5400000">
            <a:off x="9398000" y="3034665"/>
            <a:ext cx="163830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10046970" y="4081780"/>
            <a:ext cx="207010" cy="13462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7217728" y="1660220"/>
            <a:ext cx="4731067" cy="418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导出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，选择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导出听课评价表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或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导出评价详情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1483975" y="2273300"/>
            <a:ext cx="464820" cy="175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33" name="文本框 70"/>
          <p:cNvSpPr txBox="1"/>
          <p:nvPr/>
        </p:nvSpPr>
        <p:spPr>
          <a:xfrm>
            <a:off x="335635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06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如何查看听课结果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82575" y="1725295"/>
            <a:ext cx="11414760" cy="4683760"/>
            <a:chOff x="445" y="884"/>
            <a:chExt cx="17976" cy="737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780" y="1665"/>
              <a:ext cx="17641" cy="4969"/>
            </a:xfrm>
            <a:prstGeom prst="rect">
              <a:avLst/>
            </a:prstGeom>
          </p:spPr>
        </p:pic>
        <p:sp>
          <p:nvSpPr>
            <p:cNvPr id="13" name="右箭头 12"/>
            <p:cNvSpPr/>
            <p:nvPr/>
          </p:nvSpPr>
          <p:spPr>
            <a:xfrm rot="16200000">
              <a:off x="374" y="6293"/>
              <a:ext cx="2719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445" y="7729"/>
              <a:ext cx="264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en-US" altLang="zh-CN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01 </a:t>
              </a:r>
              <a:r>
                <a:rPr lang="zh-CN" altLang="en-US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点击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教学分析</a:t>
              </a:r>
              <a:endPara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845" y="4663"/>
              <a:ext cx="1022" cy="3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17116" y="2451"/>
              <a:ext cx="1130" cy="33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084" y="884"/>
              <a:ext cx="4302" cy="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en-US" altLang="zh-CN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03 </a:t>
              </a:r>
              <a:r>
                <a:rPr lang="zh-CN" altLang="en-US" sz="16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选择对应学期的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报告类型</a:t>
              </a:r>
              <a:endPara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8" name="右箭头 7"/>
            <p:cNvSpPr/>
            <p:nvPr/>
          </p:nvSpPr>
          <p:spPr>
            <a:xfrm rot="16200000">
              <a:off x="992" y="5346"/>
              <a:ext cx="3436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021" y="3425"/>
              <a:ext cx="823" cy="3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右箭头 10"/>
            <p:cNvSpPr/>
            <p:nvPr/>
          </p:nvSpPr>
          <p:spPr>
            <a:xfrm rot="16200000">
              <a:off x="2560" y="5683"/>
              <a:ext cx="1635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文本框 24"/>
          <p:cNvSpPr txBox="1"/>
          <p:nvPr/>
        </p:nvSpPr>
        <p:spPr>
          <a:xfrm>
            <a:off x="245745" y="760095"/>
            <a:ext cx="559054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生成指定任务数据分析报告</a:t>
            </a:r>
            <a:endParaRPr lang="zh-CN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86840" y="5734685"/>
            <a:ext cx="22218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数据分析报告</a:t>
            </a:r>
            <a:endParaRPr lang="zh-CN" altLang="en-US" sz="16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862455" y="4124960"/>
            <a:ext cx="564515" cy="21399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 rot="5400000">
            <a:off x="3415030" y="2522220"/>
            <a:ext cx="108839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971675" y="3152140"/>
            <a:ext cx="3339465" cy="21336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2059940" y="5375275"/>
            <a:ext cx="395033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04 </a:t>
            </a:r>
            <a:r>
              <a:rPr lang="zh-CN" altLang="en-US" sz="16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新增报告（内容仅供参考）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113770" y="2279650"/>
            <a:ext cx="494665" cy="174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883920" y="1132840"/>
            <a:ext cx="3578225" cy="1803400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40000"/>
                    <a:lumOff val="6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阿里巴巴普惠体 Heavy" panose="00020600040101010101" pitchFamily="18" charset="-122"/>
              <a:ea typeface="阿里巴巴普惠体 Heavy" panose="00020600040101010101" pitchFamily="18" charset="-122"/>
            </a:endParaRPr>
          </a:p>
        </p:txBody>
      </p:sp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01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登录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1115695" y="1461770"/>
            <a:ext cx="31140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北京科技大学教学质量管理平台</a:t>
            </a:r>
            <a:endParaRPr lang="zh-CN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28090" y="1865630"/>
            <a:ext cx="2889250" cy="875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pitchFamily="18" charset="0"/>
              </a:rPr>
              <a:t>网页搜索：</a:t>
            </a:r>
            <a:r>
              <a:rPr lang="en-US" altLang="zh-CN">
                <a:solidFill>
                  <a:schemeClr val="tx1"/>
                </a:solidFill>
                <a:uFillTx/>
                <a:latin typeface="Times New Roman" panose="02020603050405020304" pitchFamily="18" charset="0"/>
              </a:rPr>
              <a:t>pingjiao.ustb.edu.cn</a:t>
            </a:r>
            <a:endParaRPr lang="en-US" altLang="zh-CN">
              <a:solidFill>
                <a:schemeClr val="tx1"/>
              </a:solidFill>
              <a:uFillTx/>
              <a:latin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>
            <a:off x="883920" y="3435985"/>
            <a:ext cx="3578225" cy="223075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40000"/>
                    <a:lumOff val="6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阿里巴巴普惠体 Heavy" panose="00020600040101010101" pitchFamily="18" charset="-122"/>
              <a:ea typeface="阿里巴巴普惠体 Heavy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115695" y="4260215"/>
            <a:ext cx="31419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150000"/>
              </a:lnSpc>
              <a:buFont typeface="Wingdings" panose="05000000000000000000" charset="0"/>
              <a:buChar char="p"/>
            </a:pPr>
            <a:r>
              <a:rPr lang="zh-CN" altLang="en-US" sz="1600">
                <a:uFillTx/>
                <a:latin typeface="Times New Roman" panose="02020603050405020304" pitchFamily="18" charset="0"/>
                <a:sym typeface="+mn-ea"/>
              </a:rPr>
              <a:t>统一身份认证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pitchFamily="18" charset="0"/>
              </a:rPr>
              <a:t>微信扫码登录</a:t>
            </a:r>
            <a:endParaRPr lang="zh-CN" altLang="en-US" sz="1600">
              <a:solidFill>
                <a:schemeClr val="tx1"/>
              </a:solidFill>
              <a:uFillTx/>
              <a:latin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>
            <a:off x="5154295" y="1132840"/>
            <a:ext cx="5970905" cy="4534535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40000"/>
                    <a:lumOff val="6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阿里巴巴普惠体 Heavy" panose="00020600040101010101" pitchFamily="18" charset="-122"/>
              <a:ea typeface="阿里巴巴普惠体 Heavy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052310" y="5154295"/>
            <a:ext cx="311404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通过北科大融合门户跳转</a:t>
            </a:r>
            <a:endParaRPr lang="zh-CN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9" descr="243f06642f13c3770e622e3a892cbd0d"/>
          <p:cNvPicPr>
            <a:picLocks noChangeAspect="1"/>
          </p:cNvPicPr>
          <p:nvPr/>
        </p:nvPicPr>
        <p:blipFill>
          <a:blip r:embed="rId4"/>
          <a:srcRect l="3720" t="3548" r="78426" b="11792"/>
          <a:stretch>
            <a:fillRect/>
          </a:stretch>
        </p:blipFill>
        <p:spPr>
          <a:xfrm>
            <a:off x="5307965" y="2029460"/>
            <a:ext cx="848995" cy="240538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0" name="图片 26" descr="1bbb8798c959d62be160fb82cb693ae6"/>
          <p:cNvPicPr>
            <a:picLocks noChangeAspect="1"/>
          </p:cNvPicPr>
          <p:nvPr/>
        </p:nvPicPr>
        <p:blipFill>
          <a:blip r:embed="rId5"/>
          <a:srcRect l="2494" t="2580" r="7840" b="1425"/>
          <a:stretch>
            <a:fillRect/>
          </a:stretch>
        </p:blipFill>
        <p:spPr>
          <a:xfrm>
            <a:off x="6332220" y="1990090"/>
            <a:ext cx="4657725" cy="244475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照片\微信图片_20201102154420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52" y="-519"/>
            <a:ext cx="12190413" cy="685852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953" y="0"/>
            <a:ext cx="12190413" cy="68580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59" y="1484784"/>
            <a:ext cx="12192000" cy="3888432"/>
          </a:xfrm>
          <a:prstGeom prst="rect">
            <a:avLst/>
          </a:prstGeom>
          <a:solidFill>
            <a:srgbClr val="2B586A">
              <a:alpha val="9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205273" y="1988840"/>
            <a:ext cx="9784080" cy="2194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8200"/>
              </a:lnSpc>
            </a:pPr>
            <a:r>
              <a:rPr lang="zh-CN" altLang="en-US" sz="5400" b="1" dirty="0">
                <a:solidFill>
                  <a:srgbClr val="F2B245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北京科技大学教学质量管理平台</a:t>
            </a:r>
            <a:endParaRPr lang="zh-CN" altLang="en-US" sz="5400" b="1" dirty="0">
              <a:solidFill>
                <a:srgbClr val="F2B245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ts val="8200"/>
              </a:lnSpc>
            </a:pPr>
            <a:r>
              <a:rPr lang="zh-CN" altLang="en-US" sz="5400" b="1" dirty="0">
                <a:solidFill>
                  <a:srgbClr val="F2B245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院级管理员使用手册</a:t>
            </a:r>
            <a:endParaRPr lang="zh-CN" altLang="en-US" sz="5400" b="1" dirty="0">
              <a:solidFill>
                <a:srgbClr val="F2B245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13"/>
          <p:cNvSpPr txBox="1"/>
          <p:nvPr/>
        </p:nvSpPr>
        <p:spPr>
          <a:xfrm>
            <a:off x="2928779" y="4581128"/>
            <a:ext cx="63347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教学质量科</a:t>
            </a:r>
            <a:r>
              <a:rPr lang="en-US" alt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       </a:t>
            </a:r>
            <a:r>
              <a:rPr lang="zh-CN" altLang="en-US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电话：</a:t>
            </a:r>
            <a:r>
              <a:rPr lang="en-US" altLang="zh-CN" sz="2800" b="1" dirty="0">
                <a:solidFill>
                  <a:srgbClr val="CCCCCC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010-62334555</a:t>
            </a:r>
            <a:endParaRPr lang="en-US" altLang="zh-CN" sz="2800" b="1" dirty="0">
              <a:solidFill>
                <a:srgbClr val="CCCCCC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5" descr="E:\zt\工作\2018-2019-2\05 2019毕业生满意度调查\05 封面\logo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351" y="5822160"/>
            <a:ext cx="4222999" cy="8107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17314"/>
            <a:chOff x="5793808" y="997277"/>
            <a:chExt cx="7004483" cy="1017314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如何添加院级各类人员信息</a:t>
              </a:r>
              <a:endParaRPr lang="zh-CN" altLang="en-US" sz="32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02.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02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如何添加院级各类人员信息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994092" y="805498"/>
            <a:ext cx="17875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角色管理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72110" y="891540"/>
            <a:ext cx="11250295" cy="5620385"/>
            <a:chOff x="586" y="1329"/>
            <a:chExt cx="17717" cy="885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218" y="2141"/>
              <a:ext cx="16390" cy="592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矩形 17"/>
            <p:cNvSpPr/>
            <p:nvPr/>
          </p:nvSpPr>
          <p:spPr>
            <a:xfrm>
              <a:off x="6091" y="4471"/>
              <a:ext cx="555" cy="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6892" y="4471"/>
              <a:ext cx="555" cy="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7780" y="4471"/>
              <a:ext cx="930" cy="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8947" y="4471"/>
              <a:ext cx="555" cy="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10211" y="4471"/>
              <a:ext cx="555" cy="2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86" y="8917"/>
              <a:ext cx="2612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01 </a:t>
              </a:r>
              <a:r>
                <a:rPr lang="zh-CN" altLang="en-US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点击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设置管理</a:t>
              </a:r>
              <a:endPara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2264" y="2954"/>
              <a:ext cx="836" cy="3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右箭头 27"/>
            <p:cNvSpPr/>
            <p:nvPr/>
          </p:nvSpPr>
          <p:spPr>
            <a:xfrm rot="5400000">
              <a:off x="2223" y="2230"/>
              <a:ext cx="1008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9935" y="1329"/>
              <a:ext cx="272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03 </a:t>
              </a:r>
              <a:r>
                <a:rPr lang="zh-CN" altLang="en-US" sz="16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选择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对应角色</a:t>
              </a:r>
              <a:endPara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0" name="右箭头 29"/>
            <p:cNvSpPr/>
            <p:nvPr/>
          </p:nvSpPr>
          <p:spPr>
            <a:xfrm rot="5400000">
              <a:off x="11053" y="2136"/>
              <a:ext cx="492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右箭头 30"/>
            <p:cNvSpPr/>
            <p:nvPr/>
          </p:nvSpPr>
          <p:spPr>
            <a:xfrm rot="16200000">
              <a:off x="14706" y="6754"/>
              <a:ext cx="2975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3358" y="8292"/>
              <a:ext cx="4945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en-US" altLang="zh-CN" sz="16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04 </a:t>
              </a:r>
              <a:r>
                <a:rPr lang="zh-CN" altLang="en-US" sz="16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点击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添加</a:t>
              </a:r>
              <a:endParaRPr lang="zh-CN" altLang="en-US" sz="1600" b="1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lang="zh-CN" altLang="en-US" sz="1600">
                  <a:solidFill>
                    <a:schemeClr val="tx1"/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勾选对应人员信息，单次导入人员信息较多时，可选择</a:t>
              </a:r>
              <a:r>
                <a:rPr lang="zh-CN" altLang="en-US" sz="1600" b="1">
                  <a:solidFill>
                    <a:schemeClr val="accent1">
                      <a:lumMod val="50000"/>
                    </a:schemeClr>
                  </a:solidFill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批量导入</a:t>
              </a:r>
              <a:endParaRPr lang="en-US" altLang="zh-CN" sz="1600" b="1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5749" y="4535"/>
              <a:ext cx="951" cy="49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071" y="5808"/>
              <a:ext cx="1522" cy="50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右箭头 7"/>
            <p:cNvSpPr/>
            <p:nvPr/>
          </p:nvSpPr>
          <p:spPr>
            <a:xfrm rot="16200000">
              <a:off x="597" y="7551"/>
              <a:ext cx="2205" cy="26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198" y="3121"/>
              <a:ext cx="14409" cy="87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351" y="5372"/>
              <a:ext cx="11158" cy="2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6897" y="2534"/>
              <a:ext cx="632" cy="2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02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如何添加院级各类人员信息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25" name="文本框 24"/>
          <p:cNvSpPr txBox="1"/>
          <p:nvPr/>
        </p:nvSpPr>
        <p:spPr>
          <a:xfrm>
            <a:off x="922973" y="797560"/>
            <a:ext cx="17875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角色管理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430" y="1797685"/>
            <a:ext cx="10407650" cy="3759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矩形 17"/>
          <p:cNvSpPr/>
          <p:nvPr/>
        </p:nvSpPr>
        <p:spPr>
          <a:xfrm>
            <a:off x="3867785" y="2981960"/>
            <a:ext cx="35242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376420" y="2981960"/>
            <a:ext cx="35242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4940300" y="2981960"/>
            <a:ext cx="59055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5681345" y="2981960"/>
            <a:ext cx="35242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6483985" y="2981960"/>
            <a:ext cx="35242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372110" y="5709920"/>
            <a:ext cx="16586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 </a:t>
            </a:r>
            <a:r>
              <a:rPr lang="zh-CN" altLang="en-US" sz="16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设置管理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437640" y="2296160"/>
            <a:ext cx="530860" cy="22288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右箭头 27"/>
          <p:cNvSpPr/>
          <p:nvPr/>
        </p:nvSpPr>
        <p:spPr>
          <a:xfrm rot="5400000">
            <a:off x="1236980" y="1578610"/>
            <a:ext cx="98933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3655060" y="673780"/>
            <a:ext cx="763551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选择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对应角色（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听课领导、督导 需手动添加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zh-CN" altLang="en-US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 b="1" dirty="0">
                <a:solidFill>
                  <a:srgbClr val="C00000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注</a:t>
            </a:r>
            <a:r>
              <a:rPr lang="zh-CN" altLang="en-US" sz="1600" dirty="0"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：学院管理员只能添加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本学院</a:t>
            </a:r>
            <a:r>
              <a:rPr lang="zh-CN" altLang="en-US" sz="1600" dirty="0"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教师为院级督导，如院级督导涉及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其他学院教师</a:t>
            </a:r>
            <a:r>
              <a:rPr lang="zh-CN" altLang="en-US" sz="1600" dirty="0"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，请联系校级管理员添加。</a:t>
            </a:r>
            <a:endParaRPr lang="zh-CN" altLang="en-US" sz="1600" dirty="0"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0" name="右箭头 29"/>
          <p:cNvSpPr/>
          <p:nvPr/>
        </p:nvSpPr>
        <p:spPr>
          <a:xfrm rot="5400000">
            <a:off x="5817711" y="1925161"/>
            <a:ext cx="489268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右箭头 30"/>
          <p:cNvSpPr/>
          <p:nvPr/>
        </p:nvSpPr>
        <p:spPr>
          <a:xfrm rot="16200000">
            <a:off x="9319918" y="4655525"/>
            <a:ext cx="1965280" cy="170179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8482330" y="5541645"/>
            <a:ext cx="31400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16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点击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添加</a:t>
            </a:r>
            <a:endParaRPr lang="zh-CN" altLang="en-US" sz="1600" b="1">
              <a:solidFill>
                <a:schemeClr val="accent1">
                  <a:lumMod val="50000"/>
                </a:schemeClr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60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勾选对应人员信息，单次导入人员信息较多时，可选择</a:t>
            </a:r>
            <a:r>
              <a:rPr lang="zh-CN" altLang="en-US" sz="1600" b="1">
                <a:solidFill>
                  <a:schemeClr val="accent1">
                    <a:lumMod val="50000"/>
                  </a:schemeClr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批量导入</a:t>
            </a:r>
            <a:endParaRPr lang="en-US" altLang="zh-CN" sz="1600" b="1">
              <a:solidFill>
                <a:schemeClr val="accent1">
                  <a:lumMod val="50000"/>
                </a:schemeClr>
              </a:solidFill>
              <a:uFillTx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0000615" y="3339465"/>
            <a:ext cx="603885" cy="31686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80085" y="4102735"/>
            <a:ext cx="966470" cy="31813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 rot="16200000">
            <a:off x="514985" y="5073650"/>
            <a:ext cx="1129030" cy="170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856990" y="2384425"/>
            <a:ext cx="3627120" cy="59753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2127885" y="3554095"/>
            <a:ext cx="7085330" cy="1562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0729595" y="2033905"/>
            <a:ext cx="401320" cy="1289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02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如何添加院级各类人员信息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grpSp>
        <p:nvGrpSpPr>
          <p:cNvPr id="10" name="组合 9"/>
          <p:cNvGrpSpPr/>
          <p:nvPr/>
        </p:nvGrpSpPr>
        <p:grpSpPr>
          <a:xfrm>
            <a:off x="632460" y="1158240"/>
            <a:ext cx="10876280" cy="4909185"/>
            <a:chOff x="1186" y="1374"/>
            <a:chExt cx="17128" cy="7731"/>
          </a:xfrm>
        </p:grpSpPr>
        <p:sp>
          <p:nvSpPr>
            <p:cNvPr id="29" name="文本框 28"/>
            <p:cNvSpPr txBox="1"/>
            <p:nvPr/>
          </p:nvSpPr>
          <p:spPr>
            <a:xfrm>
              <a:off x="6359" y="1375"/>
              <a:ext cx="6861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03 </a:t>
              </a:r>
              <a:r>
                <a:rPr lang="zh-CN" altLang="en-US" sz="1600" dirty="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选择对应栏目，查看所在学院信息</a:t>
              </a:r>
              <a:endParaRPr lang="en-US" alt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186" y="1374"/>
              <a:ext cx="17128" cy="7731"/>
              <a:chOff x="1186" y="1374"/>
              <a:chExt cx="17128" cy="7731"/>
            </a:xfrm>
          </p:grpSpPr>
          <p:pic>
            <p:nvPicPr>
              <p:cNvPr id="5" name="图片 4"/>
              <p:cNvPicPr/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1924" y="2462"/>
                <a:ext cx="16390" cy="527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矩形 18"/>
              <p:cNvSpPr/>
              <p:nvPr/>
            </p:nvSpPr>
            <p:spPr>
              <a:xfrm>
                <a:off x="17407" y="2607"/>
                <a:ext cx="779" cy="2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186" y="8574"/>
                <a:ext cx="2612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01 </a:t>
                </a:r>
                <a:r>
                  <a:rPr lang="zh-CN" altLang="en-US" sz="16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点击</a:t>
                </a:r>
                <a:r>
                  <a:rPr lang="zh-CN" altLang="en-US" sz="1600" b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设置管理</a:t>
                </a:r>
                <a:endPara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2084" y="1374"/>
                <a:ext cx="3406" cy="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02 </a:t>
                </a:r>
                <a:r>
                  <a:rPr lang="zh-CN" altLang="en-US" sz="1600"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点击</a:t>
                </a:r>
                <a:r>
                  <a:rPr lang="zh-CN" altLang="en-US" sz="1600" b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基础数据维护</a:t>
                </a:r>
                <a:endParaRPr lang="zh-CN" altLang="en-US" sz="1600" b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2954" y="4120"/>
                <a:ext cx="966" cy="41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8" name="右箭头 27"/>
              <p:cNvSpPr/>
              <p:nvPr/>
            </p:nvSpPr>
            <p:spPr>
              <a:xfrm rot="5400000">
                <a:off x="2902" y="2865"/>
                <a:ext cx="1769" cy="268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右箭头 29"/>
              <p:cNvSpPr/>
              <p:nvPr/>
            </p:nvSpPr>
            <p:spPr>
              <a:xfrm rot="5400000">
                <a:off x="8383" y="2387"/>
                <a:ext cx="813" cy="268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3921" y="2934"/>
                <a:ext cx="5812" cy="58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0000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右箭头 7"/>
              <p:cNvSpPr/>
              <p:nvPr/>
            </p:nvSpPr>
            <p:spPr>
              <a:xfrm rot="16200000">
                <a:off x="1817" y="7765"/>
                <a:ext cx="1349" cy="268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4186" y="4121"/>
                <a:ext cx="9360" cy="1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7" name="文本框 6"/>
          <p:cNvSpPr txBox="1"/>
          <p:nvPr/>
        </p:nvSpPr>
        <p:spPr>
          <a:xfrm>
            <a:off x="4897755" y="5730240"/>
            <a:ext cx="3496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0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一般情况下不需要进行处理</a:t>
            </a:r>
            <a:endParaRPr lang="zh-CN" sz="2000" b="1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5"/>
          <p:cNvSpPr/>
          <p:nvPr/>
        </p:nvSpPr>
        <p:spPr>
          <a:xfrm>
            <a:off x="-250939" y="908720"/>
            <a:ext cx="3526188" cy="6093294"/>
          </a:xfrm>
          <a:custGeom>
            <a:avLst/>
            <a:gdLst>
              <a:gd name="connsiteX0" fmla="*/ 1481271 w 3968723"/>
              <a:gd name="connsiteY0" fmla="*/ 0 h 7119257"/>
              <a:gd name="connsiteX1" fmla="*/ 11700 w 3968723"/>
              <a:gd name="connsiteY1" fmla="*/ 1687286 h 7119257"/>
              <a:gd name="connsiteX2" fmla="*/ 2188843 w 3968723"/>
              <a:gd name="connsiteY2" fmla="*/ 2743200 h 7119257"/>
              <a:gd name="connsiteX3" fmla="*/ 468900 w 3968723"/>
              <a:gd name="connsiteY3" fmla="*/ 5170714 h 7119257"/>
              <a:gd name="connsiteX4" fmla="*/ 3908786 w 3968723"/>
              <a:gd name="connsiteY4" fmla="*/ 5192486 h 7119257"/>
              <a:gd name="connsiteX5" fmla="*/ 2744014 w 3968723"/>
              <a:gd name="connsiteY5" fmla="*/ 7119257 h 7119257"/>
              <a:gd name="connsiteX6" fmla="*/ 2744014 w 3968723"/>
              <a:gd name="connsiteY6" fmla="*/ 7119257 h 711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8723" h="7119257">
                <a:moveTo>
                  <a:pt x="1481271" y="0"/>
                </a:moveTo>
                <a:cubicBezTo>
                  <a:pt x="687521" y="615043"/>
                  <a:pt x="-106229" y="1230086"/>
                  <a:pt x="11700" y="1687286"/>
                </a:cubicBezTo>
                <a:cubicBezTo>
                  <a:pt x="129629" y="2144486"/>
                  <a:pt x="2112643" y="2162629"/>
                  <a:pt x="2188843" y="2743200"/>
                </a:cubicBezTo>
                <a:cubicBezTo>
                  <a:pt x="2265043" y="3323771"/>
                  <a:pt x="182243" y="4762500"/>
                  <a:pt x="468900" y="5170714"/>
                </a:cubicBezTo>
                <a:cubicBezTo>
                  <a:pt x="755557" y="5578928"/>
                  <a:pt x="3529600" y="4867729"/>
                  <a:pt x="3908786" y="5192486"/>
                </a:cubicBezTo>
                <a:cubicBezTo>
                  <a:pt x="4287972" y="5517243"/>
                  <a:pt x="2744014" y="7119257"/>
                  <a:pt x="2744014" y="7119257"/>
                </a:cubicBezTo>
                <a:lnTo>
                  <a:pt x="2744014" y="7119257"/>
                </a:lnTo>
              </a:path>
            </a:pathLst>
          </a:custGeom>
          <a:noFill/>
          <a:ln>
            <a:solidFill>
              <a:srgbClr val="F2B2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>
            <a:off x="-693475" y="-1683569"/>
            <a:ext cx="6912118" cy="10837389"/>
          </a:xfrm>
          <a:custGeom>
            <a:avLst/>
            <a:gdLst>
              <a:gd name="connsiteX0" fmla="*/ 5092097 w 7772422"/>
              <a:gd name="connsiteY0" fmla="*/ 770765 h 8324755"/>
              <a:gd name="connsiteX1" fmla="*/ 3687839 w 7772422"/>
              <a:gd name="connsiteY1" fmla="*/ 2196793 h 8324755"/>
              <a:gd name="connsiteX2" fmla="*/ 5854097 w 7772422"/>
              <a:gd name="connsiteY2" fmla="*/ 2926136 h 8324755"/>
              <a:gd name="connsiteX3" fmla="*/ 4384525 w 7772422"/>
              <a:gd name="connsiteY3" fmla="*/ 5506050 h 8324755"/>
              <a:gd name="connsiteX4" fmla="*/ 7737325 w 7772422"/>
              <a:gd name="connsiteY4" fmla="*/ 5375422 h 8324755"/>
              <a:gd name="connsiteX5" fmla="*/ 5799668 w 7772422"/>
              <a:gd name="connsiteY5" fmla="*/ 7639650 h 8324755"/>
              <a:gd name="connsiteX6" fmla="*/ 618068 w 7772422"/>
              <a:gd name="connsiteY6" fmla="*/ 7726736 h 8324755"/>
              <a:gd name="connsiteX7" fmla="*/ 596297 w 7772422"/>
              <a:gd name="connsiteY7" fmla="*/ 509508 h 8324755"/>
              <a:gd name="connsiteX8" fmla="*/ 5092097 w 7772422"/>
              <a:gd name="connsiteY8" fmla="*/ 770765 h 8324755"/>
              <a:gd name="connsiteX0-1" fmla="*/ 5092097 w 7742675"/>
              <a:gd name="connsiteY0-2" fmla="*/ 770765 h 8295345"/>
              <a:gd name="connsiteX1-3" fmla="*/ 3687839 w 7742675"/>
              <a:gd name="connsiteY1-4" fmla="*/ 2196793 h 8295345"/>
              <a:gd name="connsiteX2-5" fmla="*/ 5854097 w 7742675"/>
              <a:gd name="connsiteY2-6" fmla="*/ 2926136 h 8295345"/>
              <a:gd name="connsiteX3-7" fmla="*/ 4384525 w 7742675"/>
              <a:gd name="connsiteY3-8" fmla="*/ 5506050 h 8295345"/>
              <a:gd name="connsiteX4-9" fmla="*/ 7737325 w 7742675"/>
              <a:gd name="connsiteY4-10" fmla="*/ 5375422 h 8295345"/>
              <a:gd name="connsiteX5-11" fmla="*/ 5045690 w 7742675"/>
              <a:gd name="connsiteY5-12" fmla="*/ 7541392 h 8295345"/>
              <a:gd name="connsiteX6-13" fmla="*/ 618068 w 7742675"/>
              <a:gd name="connsiteY6-14" fmla="*/ 7726736 h 8295345"/>
              <a:gd name="connsiteX7-15" fmla="*/ 596297 w 7742675"/>
              <a:gd name="connsiteY7-16" fmla="*/ 509508 h 8295345"/>
              <a:gd name="connsiteX8-17" fmla="*/ 5092097 w 7742675"/>
              <a:gd name="connsiteY8-18" fmla="*/ 770765 h 8295345"/>
              <a:gd name="connsiteX0-19" fmla="*/ 5092097 w 6912118"/>
              <a:gd name="connsiteY0-20" fmla="*/ 770765 h 8297331"/>
              <a:gd name="connsiteX1-21" fmla="*/ 3687839 w 6912118"/>
              <a:gd name="connsiteY1-22" fmla="*/ 2196793 h 8297331"/>
              <a:gd name="connsiteX2-23" fmla="*/ 5854097 w 6912118"/>
              <a:gd name="connsiteY2-24" fmla="*/ 2926136 h 8297331"/>
              <a:gd name="connsiteX3-25" fmla="*/ 4384525 w 6912118"/>
              <a:gd name="connsiteY3-26" fmla="*/ 5506050 h 8297331"/>
              <a:gd name="connsiteX4-27" fmla="*/ 6903136 w 6912118"/>
              <a:gd name="connsiteY4-28" fmla="*/ 5326293 h 8297331"/>
              <a:gd name="connsiteX5-29" fmla="*/ 5045690 w 6912118"/>
              <a:gd name="connsiteY5-30" fmla="*/ 7541392 h 8297331"/>
              <a:gd name="connsiteX6-31" fmla="*/ 618068 w 6912118"/>
              <a:gd name="connsiteY6-32" fmla="*/ 7726736 h 8297331"/>
              <a:gd name="connsiteX7-33" fmla="*/ 596297 w 6912118"/>
              <a:gd name="connsiteY7-34" fmla="*/ 509508 h 8297331"/>
              <a:gd name="connsiteX8-35" fmla="*/ 5092097 w 6912118"/>
              <a:gd name="connsiteY8-36" fmla="*/ 770765 h 829733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</a:cxnLst>
            <a:rect l="l" t="t" r="r" b="b"/>
            <a:pathLst>
              <a:path w="6912118" h="8297331">
                <a:moveTo>
                  <a:pt x="5092097" y="770765"/>
                </a:moveTo>
                <a:cubicBezTo>
                  <a:pt x="5607354" y="1051979"/>
                  <a:pt x="3560839" y="1837565"/>
                  <a:pt x="3687839" y="2196793"/>
                </a:cubicBezTo>
                <a:cubicBezTo>
                  <a:pt x="3814839" y="2556021"/>
                  <a:pt x="5737983" y="2374593"/>
                  <a:pt x="5854097" y="2926136"/>
                </a:cubicBezTo>
                <a:cubicBezTo>
                  <a:pt x="5970211" y="3477679"/>
                  <a:pt x="4209685" y="5106024"/>
                  <a:pt x="4384525" y="5506050"/>
                </a:cubicBezTo>
                <a:cubicBezTo>
                  <a:pt x="4559365" y="5906076"/>
                  <a:pt x="6792942" y="4987069"/>
                  <a:pt x="6903136" y="5326293"/>
                </a:cubicBezTo>
                <a:cubicBezTo>
                  <a:pt x="7013330" y="5665517"/>
                  <a:pt x="6093201" y="7141318"/>
                  <a:pt x="5045690" y="7541392"/>
                </a:cubicBezTo>
                <a:cubicBezTo>
                  <a:pt x="3998179" y="7941466"/>
                  <a:pt x="1485296" y="8915093"/>
                  <a:pt x="618068" y="7726736"/>
                </a:cubicBezTo>
                <a:cubicBezTo>
                  <a:pt x="-249161" y="6538379"/>
                  <a:pt x="-154817" y="1667022"/>
                  <a:pt x="596297" y="509508"/>
                </a:cubicBezTo>
                <a:cubicBezTo>
                  <a:pt x="1347411" y="-648006"/>
                  <a:pt x="4576840" y="489551"/>
                  <a:pt x="5092097" y="770765"/>
                </a:cubicBezTo>
                <a:close/>
              </a:path>
            </a:pathLst>
          </a:custGeom>
          <a:solidFill>
            <a:srgbClr val="F2B245"/>
          </a:solidFill>
          <a:ln>
            <a:solidFill>
              <a:srgbClr val="F2B24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127448" y="1916833"/>
            <a:ext cx="1292662" cy="2214709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7200" b="1" dirty="0">
                <a:solidFill>
                  <a:srgbClr val="2B586A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目 录</a:t>
            </a:r>
            <a:endParaRPr lang="zh-CN" altLang="en-US" sz="7200" b="1" dirty="0">
              <a:solidFill>
                <a:srgbClr val="2B586A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187931" y="3573015"/>
            <a:ext cx="464358" cy="17349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dist">
              <a:lnSpc>
                <a:spcPts val="2400"/>
              </a:lnSpc>
            </a:pPr>
            <a:r>
              <a:rPr lang="en-US" altLang="zh-CN" sz="1600" b="1" dirty="0">
                <a:solidFill>
                  <a:srgbClr val="B0C8CF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CONTENTS</a:t>
            </a:r>
            <a:endParaRPr lang="zh-CN" altLang="en-US" sz="2000" b="1" dirty="0">
              <a:solidFill>
                <a:srgbClr val="B0C8CF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718451" y="2673295"/>
            <a:ext cx="6211280" cy="1077699"/>
            <a:chOff x="5793808" y="997277"/>
            <a:chExt cx="7004483" cy="1077699"/>
          </a:xfrm>
        </p:grpSpPr>
        <p:sp>
          <p:nvSpPr>
            <p:cNvPr id="10" name="文本框 10"/>
            <p:cNvSpPr txBox="1"/>
            <p:nvPr/>
          </p:nvSpPr>
          <p:spPr>
            <a:xfrm>
              <a:off x="7063123" y="1429816"/>
              <a:ext cx="5735168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solidFill>
                    <a:srgbClr val="3D7C95"/>
                  </a:solidFill>
                  <a:latin typeface="微软雅黑" panose="020B0503020204020204" charset="-122"/>
                  <a:ea typeface="微软雅黑" panose="020B0503020204020204" charset="-122"/>
                </a:rPr>
                <a:t>如何设置问卷</a:t>
              </a:r>
              <a:endParaRPr lang="zh-CN" altLang="en-US" sz="3600" b="1" dirty="0">
                <a:solidFill>
                  <a:srgbClr val="3D7C95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793808" y="997277"/>
              <a:ext cx="1101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i="1" dirty="0">
                  <a:solidFill>
                    <a:srgbClr val="3D7C95"/>
                  </a:solidFill>
                  <a:latin typeface="Arial Rounded MT Bold" panose="020F0704030504030204" pitchFamily="34" charset="0"/>
                </a:rPr>
                <a:t>03.</a:t>
              </a:r>
              <a:endParaRPr lang="en-US" altLang="zh-CN" sz="4800" i="1" dirty="0">
                <a:solidFill>
                  <a:srgbClr val="3D7C95"/>
                </a:solidFill>
                <a:latin typeface="Arial Rounded MT Bold" panose="020F0704030504030204" pitchFamily="34" charset="0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0"/>
          <p:cNvSpPr txBox="1"/>
          <p:nvPr/>
        </p:nvSpPr>
        <p:spPr>
          <a:xfrm>
            <a:off x="336270" y="188640"/>
            <a:ext cx="7416073" cy="55118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altLang="zh-CN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03 </a:t>
            </a:r>
            <a:r>
              <a:rPr lang="zh-CN" altLang="en-US" sz="28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如何设置问卷</a:t>
            </a:r>
            <a:endParaRPr lang="zh-CN" altLang="en-US" sz="28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4274" y="249637"/>
            <a:ext cx="116970" cy="432000"/>
          </a:xfrm>
          <a:prstGeom prst="rect">
            <a:avLst/>
          </a:prstGeom>
          <a:solidFill>
            <a:srgbClr val="2B58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4" name="矩形 3"/>
          <p:cNvSpPr/>
          <p:nvPr/>
        </p:nvSpPr>
        <p:spPr>
          <a:xfrm>
            <a:off x="282397" y="249637"/>
            <a:ext cx="90000" cy="432000"/>
          </a:xfrm>
          <a:prstGeom prst="rect">
            <a:avLst/>
          </a:prstGeom>
          <a:solidFill>
            <a:srgbClr val="F2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zh-CN" altLang="en-US" sz="1300" b="1" dirty="0"/>
          </a:p>
        </p:txBody>
      </p:sp>
      <p:sp>
        <p:nvSpPr>
          <p:cNvPr id="10" name="文本框 24"/>
          <p:cNvSpPr txBox="1"/>
          <p:nvPr/>
        </p:nvSpPr>
        <p:spPr>
          <a:xfrm>
            <a:off x="245745" y="760095"/>
            <a:ext cx="695071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rgbClr val="2B586A"/>
              </a:buClr>
              <a:buFont typeface="Wingdings" panose="05000000000000000000" pitchFamily="2" charset="2"/>
              <a:buChar char="p"/>
            </a:pP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督导评价</a:t>
            </a:r>
            <a:r>
              <a:rPr lang="en-US" altLang="zh-CN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000" b="1" dirty="0">
                <a:solidFill>
                  <a:srgbClr val="2B586A"/>
                </a:solidFill>
                <a:latin typeface="微软雅黑" panose="020B0503020204020204" charset="-122"/>
                <a:ea typeface="微软雅黑" panose="020B0503020204020204" charset="-122"/>
              </a:rPr>
              <a:t>为例（领导评价操作方法同下）</a:t>
            </a:r>
            <a:endParaRPr lang="zh-CN" altLang="en-US" sz="2000" b="1" dirty="0">
              <a:solidFill>
                <a:srgbClr val="2B586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3775" y="1643479"/>
            <a:ext cx="10508615" cy="31489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/>
          <p:cNvSpPr/>
          <p:nvPr/>
        </p:nvSpPr>
        <p:spPr>
          <a:xfrm>
            <a:off x="9641840" y="1405228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3194685" y="2007843"/>
            <a:ext cx="35052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058920" y="2007843"/>
            <a:ext cx="417830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5013325" y="2007843"/>
            <a:ext cx="2877185" cy="129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284095" y="3069817"/>
            <a:ext cx="9083675" cy="140462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85549" y="5297832"/>
            <a:ext cx="118557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部分问卷已开启共享，可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直接使用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</a:t>
            </a:r>
            <a:r>
              <a:rPr 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分别供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常规听课、助课考察、授课考察、领导干部听查课</a:t>
            </a:r>
            <a:r>
              <a:rPr lang="zh-CN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使用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（详见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如何发布任务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en-US" altLang="zh-CN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各学院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有其他需要可自行设置问卷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（具体操作请看 </a:t>
            </a:r>
            <a:r>
              <a:rPr lang="en-US" altLang="zh-CN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 </a:t>
            </a:r>
            <a:r>
              <a:rPr lang="zh-CN" altLang="en-US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如何设置问卷</a:t>
            </a: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endParaRPr lang="zh-CN" altLang="en-US" sz="16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右箭头 23"/>
          <p:cNvSpPr/>
          <p:nvPr/>
        </p:nvSpPr>
        <p:spPr>
          <a:xfrm rot="16200000">
            <a:off x="5819775" y="4721833"/>
            <a:ext cx="571500" cy="1854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1080750" y="1560168"/>
            <a:ext cx="421640" cy="196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1074400" y="1711960"/>
            <a:ext cx="409575" cy="147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13.75212598425196,&quot;left&quot;:62.07503937007874,&quot;top&quot;:95.2,&quot;width&quot;:315.72496062992127}"/>
</p:tagLst>
</file>

<file path=ppt/tags/tag10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11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12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13.xml><?xml version="1.0" encoding="utf-8"?>
<p:tagLst xmlns:p="http://schemas.openxmlformats.org/presentationml/2006/main">
  <p:tag name="COMMONDATA" val="eyJoZGlkIjoiZmFhZjEzZTBkZTJlYWU4MTM3YmM1ZWI4Yzg3NzdmZjAifQ=="/>
</p:tagLst>
</file>

<file path=ppt/tags/tag2.xml><?xml version="1.0" encoding="utf-8"?>
<p:tagLst xmlns:p="http://schemas.openxmlformats.org/presentationml/2006/main">
  <p:tag name="KSO_WM_DIAGRAM_VIRTUALLY_FRAME" val="{&quot;height&quot;:313.75212598425196,&quot;left&quot;:62.07503937007874,&quot;top&quot;:95.2,&quot;width&quot;:315.72496062992127}"/>
</p:tagLst>
</file>

<file path=ppt/tags/tag3.xml><?xml version="1.0" encoding="utf-8"?>
<p:tagLst xmlns:p="http://schemas.openxmlformats.org/presentationml/2006/main">
  <p:tag name="KSO_WM_DIAGRAM_VIRTUALLY_FRAME" val="{&quot;height&quot;:313.75212598425196,&quot;left&quot;:62.07503937007874,&quot;top&quot;:95.2,&quot;width&quot;:315.72496062992127}"/>
</p:tagLst>
</file>

<file path=ppt/tags/tag4.xml><?xml version="1.0" encoding="utf-8"?>
<p:tagLst xmlns:p="http://schemas.openxmlformats.org/presentationml/2006/main">
  <p:tag name="TABLE_ENDDRAG_ORIGIN_RECT" val="797*153"/>
  <p:tag name="TABLE_ENDDRAG_RECT" val="98*163*797*153"/>
</p:tagLst>
</file>

<file path=ppt/tags/tag5.xml><?xml version="1.0" encoding="utf-8"?>
<p:tagLst xmlns:p="http://schemas.openxmlformats.org/presentationml/2006/main">
  <p:tag name="TABLE_ENDDRAG_ORIGIN_RECT" val="776*371"/>
  <p:tag name="TABLE_ENDDRAG_RECT" val="94*105*776*371"/>
</p:tagLst>
</file>

<file path=ppt/tags/tag6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7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8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ags/tag9.xml><?xml version="1.0" encoding="utf-8"?>
<p:tagLst xmlns:p="http://schemas.openxmlformats.org/presentationml/2006/main">
  <p:tag name="KSO_WM_DIAGRAM_VIRTUALLY_FRAME" val="{&quot;height&quot;:341.8,&quot;left&quot;:633.4,&quot;top&quot;:115.8,&quot;width&quot;:316.55}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2944</Words>
  <Application>WPS 演示</Application>
  <PresentationFormat>宽屏</PresentationFormat>
  <Paragraphs>416</Paragraphs>
  <Slides>30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Arial Rounded MT Bold</vt:lpstr>
      <vt:lpstr>阿里巴巴普惠体 Heavy</vt:lpstr>
      <vt:lpstr>Times New Roman</vt:lpstr>
      <vt:lpstr>Wingdings</vt:lpstr>
      <vt:lpstr>Calibri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HPG9B9K0</dc:creator>
  <cp:lastModifiedBy>刘格菲(教务处B2066057)</cp:lastModifiedBy>
  <cp:revision>105</cp:revision>
  <dcterms:created xsi:type="dcterms:W3CDTF">2023-08-09T12:44:00Z</dcterms:created>
  <dcterms:modified xsi:type="dcterms:W3CDTF">2026-09-08T09:01:47Z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EDB05947B814485798662A5BB2981562_13</vt:lpwstr>
  </property>
  <property fmtid="{D5CDD505-2E9C-101B-9397-08002B2CF9AE}" pid="3" name="KSOProductBuildVer">
    <vt:lpwstr>2052-12.1.0.28043</vt:lpwstr>
  </property>
</Properties>
</file>