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98" d="100"/>
          <a:sy n="98" d="100"/>
        </p:scale>
        <p:origin x="110" y="1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68F8-C3D0-4BA6-97A8-3EC443EDD98A}" type="datetimeFigureOut">
              <a:rPr lang="zh-CN" altLang="en-US" smtClean="0"/>
              <a:t>2022/3/20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7E2A9-99EC-4038-BC5F-028E794737A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6940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68F8-C3D0-4BA6-97A8-3EC443EDD98A}" type="datetimeFigureOut">
              <a:rPr lang="zh-CN" altLang="en-US" smtClean="0"/>
              <a:t>2022/3/20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7E2A9-99EC-4038-BC5F-028E794737A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43580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68F8-C3D0-4BA6-97A8-3EC443EDD98A}" type="datetimeFigureOut">
              <a:rPr lang="zh-CN" altLang="en-US" smtClean="0"/>
              <a:t>2022/3/20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7E2A9-99EC-4038-BC5F-028E794737A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82910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68F8-C3D0-4BA6-97A8-3EC443EDD98A}" type="datetimeFigureOut">
              <a:rPr lang="zh-CN" altLang="en-US" smtClean="0"/>
              <a:t>2022/3/20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7E2A9-99EC-4038-BC5F-028E794737A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69951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68F8-C3D0-4BA6-97A8-3EC443EDD98A}" type="datetimeFigureOut">
              <a:rPr lang="zh-CN" altLang="en-US" smtClean="0"/>
              <a:t>2022/3/20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7E2A9-99EC-4038-BC5F-028E794737A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44609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68F8-C3D0-4BA6-97A8-3EC443EDD98A}" type="datetimeFigureOut">
              <a:rPr lang="zh-CN" altLang="en-US" smtClean="0"/>
              <a:t>2022/3/20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7E2A9-99EC-4038-BC5F-028E794737A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55319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68F8-C3D0-4BA6-97A8-3EC443EDD98A}" type="datetimeFigureOut">
              <a:rPr lang="zh-CN" altLang="en-US" smtClean="0"/>
              <a:t>2022/3/20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7E2A9-99EC-4038-BC5F-028E794737A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74722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68F8-C3D0-4BA6-97A8-3EC443EDD98A}" type="datetimeFigureOut">
              <a:rPr lang="zh-CN" altLang="en-US" smtClean="0"/>
              <a:t>2022/3/20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7E2A9-99EC-4038-BC5F-028E794737A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44349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68F8-C3D0-4BA6-97A8-3EC443EDD98A}" type="datetimeFigureOut">
              <a:rPr lang="zh-CN" altLang="en-US" smtClean="0"/>
              <a:t>2022/3/20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7E2A9-99EC-4038-BC5F-028E794737A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80886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68F8-C3D0-4BA6-97A8-3EC443EDD98A}" type="datetimeFigureOut">
              <a:rPr lang="zh-CN" altLang="en-US" smtClean="0"/>
              <a:t>2022/3/20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7E2A9-99EC-4038-BC5F-028E794737A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94976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68F8-C3D0-4BA6-97A8-3EC443EDD98A}" type="datetimeFigureOut">
              <a:rPr lang="zh-CN" altLang="en-US" smtClean="0"/>
              <a:t>2022/3/20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7E2A9-99EC-4038-BC5F-028E794737A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20891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0368F8-C3D0-4BA6-97A8-3EC443EDD98A}" type="datetimeFigureOut">
              <a:rPr lang="zh-CN" altLang="en-US" smtClean="0"/>
              <a:t>2022/3/20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57E2A9-99EC-4038-BC5F-028E794737A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88754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oup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5205570"/>
              </p:ext>
            </p:extLst>
          </p:nvPr>
        </p:nvGraphicFramePr>
        <p:xfrm>
          <a:off x="831818" y="1308587"/>
          <a:ext cx="10708746" cy="5048586"/>
        </p:xfrm>
        <a:graphic>
          <a:graphicData uri="http://schemas.openxmlformats.org/drawingml/2006/table">
            <a:tbl>
              <a:tblPr/>
              <a:tblGrid>
                <a:gridCol w="99437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49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98849">
                <a:tc>
                  <a:txBody>
                    <a:bodyPr/>
                    <a:lstStyle/>
                    <a:p>
                      <a:r>
                        <a:rPr kumimoji="0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+mn-ea"/>
                          <a:ea typeface="+mn-ea"/>
                        </a:rPr>
                        <a:t>题目一：</a:t>
                      </a:r>
                      <a:r>
                        <a:rPr lang="zh-CN" altLang="zh-CN" sz="2000" b="1" dirty="0" smtClean="0">
                          <a:solidFill>
                            <a:srgbClr val="FF0000"/>
                          </a:solidFill>
                        </a:rPr>
                        <a:t>量子</a:t>
                      </a:r>
                      <a:r>
                        <a:rPr lang="zh-CN" altLang="zh-CN" sz="2000" dirty="0" smtClean="0"/>
                        <a:t>物理的经典模拟</a:t>
                      </a:r>
                    </a:p>
                    <a:p>
                      <a:r>
                        <a:rPr lang="zh-CN" altLang="zh-CN" sz="2000" dirty="0" smtClean="0"/>
                        <a:t>一些量子对象与经典物理系统是相同的</a:t>
                      </a:r>
                      <a:r>
                        <a:rPr lang="en-US" altLang="zh-CN" sz="2000" dirty="0" smtClean="0"/>
                        <a:t>(</a:t>
                      </a:r>
                      <a:r>
                        <a:rPr lang="zh-CN" altLang="zh-CN" sz="2000" dirty="0" smtClean="0"/>
                        <a:t>如量子的能级</a:t>
                      </a:r>
                      <a:r>
                        <a:rPr lang="zh-CN" altLang="zh-CN" sz="2000" dirty="0" smtClean="0">
                          <a:solidFill>
                            <a:schemeClr val="tx1"/>
                          </a:solidFill>
                        </a:rPr>
                        <a:t>与</a:t>
                      </a:r>
                      <a:r>
                        <a:rPr lang="zh-CN" altLang="zh-CN" sz="2000" dirty="0" smtClean="0"/>
                        <a:t>多自由度弹性系统中的本征频率，</a:t>
                      </a:r>
                      <a:r>
                        <a:rPr lang="zh-CN" altLang="en-US" sz="2000" dirty="0" smtClean="0"/>
                        <a:t>二</a:t>
                      </a:r>
                      <a:r>
                        <a:rPr lang="zh-CN" altLang="zh-CN" sz="2000" dirty="0" smtClean="0"/>
                        <a:t>能级系统</a:t>
                      </a:r>
                      <a:r>
                        <a:rPr lang="zh-CN" altLang="zh-CN" sz="2000" dirty="0" smtClean="0">
                          <a:solidFill>
                            <a:schemeClr val="tx1"/>
                          </a:solidFill>
                        </a:rPr>
                        <a:t>与光的偏振状态</a:t>
                      </a:r>
                      <a:r>
                        <a:rPr lang="zh-CN" altLang="en-US" sz="2000" dirty="0" smtClean="0">
                          <a:solidFill>
                            <a:schemeClr val="tx1"/>
                          </a:solidFill>
                        </a:rPr>
                        <a:t>，杨氏双缝干涉，能量量子化与驻波</a:t>
                      </a:r>
                      <a:r>
                        <a:rPr lang="en-US" altLang="zh-CN" sz="2000" dirty="0" smtClean="0"/>
                        <a:t>)</a:t>
                      </a:r>
                      <a:r>
                        <a:rPr lang="zh-CN" altLang="zh-CN" sz="2000" dirty="0" smtClean="0"/>
                        <a:t>，因此可以</a:t>
                      </a:r>
                      <a:r>
                        <a:rPr lang="zh-CN" altLang="zh-CN" sz="2000" b="1" dirty="0" smtClean="0"/>
                        <a:t>用经典物理系统模拟一些量子物理现象或技术</a:t>
                      </a:r>
                      <a:r>
                        <a:rPr lang="zh-CN" altLang="zh-CN" sz="2000" dirty="0" smtClean="0"/>
                        <a:t>。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（注：本题所需材料及测试装置自备）</a:t>
                      </a:r>
                    </a:p>
                    <a:p>
                      <a:endParaRPr lang="zh-CN" altLang="zh-CN" sz="2000" dirty="0" smtClean="0"/>
                    </a:p>
                    <a:p>
                      <a:r>
                        <a:rPr kumimoji="0" lang="zh-CN" altLang="en-US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题目二：</a:t>
                      </a:r>
                      <a:r>
                        <a:rPr lang="zh-CN" altLang="zh-CN" sz="2000" b="1" dirty="0" smtClean="0">
                          <a:solidFill>
                            <a:srgbClr val="FF0000"/>
                          </a:solidFill>
                        </a:rPr>
                        <a:t>折射</a:t>
                      </a:r>
                    </a:p>
                    <a:p>
                      <a:r>
                        <a:rPr lang="zh-CN" altLang="en-US" sz="2000" b="1" dirty="0" smtClean="0">
                          <a:latin typeface="+mn-ea"/>
                          <a:cs typeface="Times New Roman" panose="02020603050405020304" pitchFamily="18" charset="0"/>
                        </a:rPr>
                        <a:t>研究物质的折射特性，并利用该特性制作一个实际应用装置。</a:t>
                      </a:r>
                      <a:endParaRPr lang="en-US" altLang="zh-CN" sz="2000" b="1" dirty="0" smtClean="0">
                        <a:latin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（注：本题所需材料及测试装置自备）</a:t>
                      </a:r>
                    </a:p>
                  </a:txBody>
                  <a:tcPr marL="67500" marR="67500" marT="35100" marB="351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3" pitchFamily="18" charset="2"/>
                        <a:buNone/>
                        <a:tabLst/>
                      </a:pPr>
                      <a:r>
                        <a:rPr kumimoji="0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+mn-ea"/>
                          <a:ea typeface="+mn-ea"/>
                          <a:cs typeface="Times New Roman" pitchFamily="18" charset="0"/>
                        </a:rPr>
                        <a:t>命题类</a:t>
                      </a:r>
                    </a:p>
                  </a:txBody>
                  <a:tcPr marL="67500" marR="67500" marT="35100" marB="35100" vert="eaVert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23755"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 typeface="Wingdings 3" pitchFamily="18" charset="2"/>
                        <a:buNone/>
                        <a:tabLst/>
                      </a:pPr>
                      <a:r>
                        <a:rPr kumimoji="0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+mn-ea"/>
                          <a:ea typeface="+mn-ea"/>
                        </a:rPr>
                        <a:t>题目三：</a:t>
                      </a:r>
                      <a:r>
                        <a:rPr kumimoji="0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学生在校期间完成的物理思想清晰，物理知识点明确的实验制作。 </a:t>
                      </a:r>
                    </a:p>
                  </a:txBody>
                  <a:tcPr marL="67500" marR="67500" marT="35100" marB="351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3" pitchFamily="18" charset="2"/>
                        <a:buNone/>
                        <a:tabLst/>
                      </a:pPr>
                      <a:r>
                        <a:rPr kumimoji="0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+mn-ea"/>
                          <a:ea typeface="+mn-ea"/>
                          <a:cs typeface="Times New Roman" pitchFamily="18" charset="0"/>
                        </a:rPr>
                        <a:t>制作类</a:t>
                      </a:r>
                    </a:p>
                  </a:txBody>
                  <a:tcPr marL="67500" marR="67500" marT="35100" marB="35100" vert="eaVert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25982"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 typeface="Wingdings 3" pitchFamily="18" charset="2"/>
                        <a:buNone/>
                        <a:tabLst/>
                      </a:pPr>
                      <a:r>
                        <a:rPr kumimoji="0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+mn-ea"/>
                          <a:ea typeface="+mn-ea"/>
                        </a:rPr>
                        <a:t>题目四：</a:t>
                      </a:r>
                      <a:r>
                        <a:rPr kumimoji="0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学生在校期间完成的物理思想清晰、与实验相关的科研论文和教学论文。</a:t>
                      </a:r>
                    </a:p>
                  </a:txBody>
                  <a:tcPr marL="67500" marR="67500" marT="35100" marB="351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3" pitchFamily="18" charset="2"/>
                        <a:buNone/>
                        <a:tabLst/>
                      </a:pPr>
                      <a:r>
                        <a:rPr kumimoji="0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+mn-ea"/>
                          <a:ea typeface="+mn-ea"/>
                          <a:cs typeface="Times New Roman" pitchFamily="18" charset="0"/>
                        </a:rPr>
                        <a:t>论文类</a:t>
                      </a:r>
                    </a:p>
                  </a:txBody>
                  <a:tcPr marL="67500" marR="67500" marT="35100" marB="35100" vert="eaVert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矩形 2"/>
          <p:cNvSpPr/>
          <p:nvPr/>
        </p:nvSpPr>
        <p:spPr>
          <a:xfrm>
            <a:off x="2346037" y="405510"/>
            <a:ext cx="768030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ts val="600"/>
              </a:spcBef>
            </a:pPr>
            <a:r>
              <a:rPr lang="en-US" altLang="zh-CN" sz="2800" b="1" dirty="0" smtClean="0">
                <a:solidFill>
                  <a:srgbClr val="0066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2022</a:t>
            </a:r>
            <a:r>
              <a:rPr lang="zh-CN" altLang="en-US" sz="2800" b="1" dirty="0" smtClean="0">
                <a:solidFill>
                  <a:srgbClr val="0066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年第十五届北京市大学生物理实验竞赛</a:t>
            </a:r>
            <a:r>
              <a:rPr lang="zh-CN" altLang="en-US" sz="2800" b="1" dirty="0">
                <a:solidFill>
                  <a:srgbClr val="0066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题目</a:t>
            </a:r>
            <a:endParaRPr lang="en-US" altLang="zh-CN" sz="2800" b="1" dirty="0">
              <a:solidFill>
                <a:srgbClr val="0066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980114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169</Words>
  <Application>Microsoft Office PowerPoint</Application>
  <PresentationFormat>宽屏</PresentationFormat>
  <Paragraphs>13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8" baseType="lpstr">
      <vt:lpstr>等线</vt:lpstr>
      <vt:lpstr>等线 Light</vt:lpstr>
      <vt:lpstr>华文楷体</vt:lpstr>
      <vt:lpstr>Arial</vt:lpstr>
      <vt:lpstr>Times New Roman</vt:lpstr>
      <vt:lpstr>Wingdings 3</vt:lpstr>
      <vt:lpstr>Office 主题​​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Windows 用户</dc:creator>
  <cp:lastModifiedBy>Lenovo</cp:lastModifiedBy>
  <cp:revision>2</cp:revision>
  <dcterms:created xsi:type="dcterms:W3CDTF">2022-01-09T10:50:44Z</dcterms:created>
  <dcterms:modified xsi:type="dcterms:W3CDTF">2022-03-20T07:23:37Z</dcterms:modified>
</cp:coreProperties>
</file>